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77" r:id="rId5"/>
    <p:sldId id="258" r:id="rId6"/>
    <p:sldId id="263" r:id="rId7"/>
    <p:sldId id="259" r:id="rId8"/>
    <p:sldId id="264" r:id="rId9"/>
    <p:sldId id="260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69F4-662D-4DB1-B884-B3A8846048DD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8F45A50-D9AC-4FAD-8DE3-4A2D235AB6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69F4-662D-4DB1-B884-B3A8846048DD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5A50-D9AC-4FAD-8DE3-4A2D235AB6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69F4-662D-4DB1-B884-B3A8846048DD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5A50-D9AC-4FAD-8DE3-4A2D235AB6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69F4-662D-4DB1-B884-B3A8846048DD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5A50-D9AC-4FAD-8DE3-4A2D235AB6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69F4-662D-4DB1-B884-B3A8846048DD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8F45A50-D9AC-4FAD-8DE3-4A2D235AB6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69F4-662D-4DB1-B884-B3A8846048DD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5A50-D9AC-4FAD-8DE3-4A2D235AB6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69F4-662D-4DB1-B884-B3A8846048DD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5A50-D9AC-4FAD-8DE3-4A2D235AB6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69F4-662D-4DB1-B884-B3A8846048DD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5A50-D9AC-4FAD-8DE3-4A2D235AB6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69F4-662D-4DB1-B884-B3A8846048DD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5A50-D9AC-4FAD-8DE3-4A2D235AB6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69F4-662D-4DB1-B884-B3A8846048DD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45A50-D9AC-4FAD-8DE3-4A2D235AB6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69F4-662D-4DB1-B884-B3A8846048DD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8F45A50-D9AC-4FAD-8DE3-4A2D235AB6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D8469F4-662D-4DB1-B884-B3A8846048DD}" type="datetimeFigureOut">
              <a:rPr lang="ru-RU" smtClean="0"/>
              <a:pPr/>
              <a:t>01.02.2013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8F45A50-D9AC-4FAD-8DE3-4A2D235AB6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kdm06.ru/wp-content/gallery/ya-donor/mg_5928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hyperlink" Target="http://last24.info/pictures/012008/9/1975111676_156388286.jpg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onors.ru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i3.woman.ru/images/article/e/d/img_ed7b34ab9552163572afd333ef269aaa.jpg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yadonor.ru/common/upload/akcii/material/file/18_Donor_logo.jpg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podari-zhizn.ru/main/node/7007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cbc.ca/news/pointofview/give_you_my_heart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g-fotki.yandex.ru/get/4421/105854730.1f/0_842c6_e5ef5982_X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&#1086;&#1089;&#1087;&#1082;.&#1088;&#1092;/uploads/posts/2012-09/1348713192_1244340911_stan-donorom.gi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sob.ru/upimg/news_item_images/7098_yande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avia-blog4you.ru/wp-content/uploads/2012/04/68971651113321451851514223226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/>
              <a:t>Ваша кровь спасет жизнь!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user posted imag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692696"/>
            <a:ext cx="7704856" cy="52565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363272" cy="65293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Какие существуют виды сдачи крови ?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548680"/>
            <a:ext cx="8784976" cy="612068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Наиболее распространенный способ – сдача цельной крови. Она берется из локтевой вены в среднем 450 мл за один раз, процедура длится 5-10 минут.</a:t>
            </a:r>
          </a:p>
          <a:p>
            <a:r>
              <a:rPr lang="ru-RU" dirty="0" smtClean="0"/>
              <a:t>Можно сдавать не цельную кровь, а ее компоненты, например, плазму - процедура называется </a:t>
            </a:r>
            <a:r>
              <a:rPr lang="ru-RU" dirty="0" err="1" smtClean="0"/>
              <a:t>плазмаферез</a:t>
            </a:r>
            <a:r>
              <a:rPr lang="ru-RU" dirty="0" smtClean="0"/>
              <a:t>, или тромбоциты -</a:t>
            </a:r>
            <a:r>
              <a:rPr lang="ru-RU" dirty="0" err="1" smtClean="0"/>
              <a:t>тромбоцитаферез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В ходе этих процедур из крови донора избирательно извлекается только необходимый для клинического использования компонент, а все остальные составляющие возвращаются в кровеносное русло.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Чтобы не нанести вред своему здоровью донору необходимо выдерживать интервалы между процедурами сдачи крови. Цельную кровь можно сдавать один раз в два месяца, но не более 5 раз в год. Плазму или тромбоциты можно сдавать один раз в две недели.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716016" y="1628800"/>
            <a:ext cx="7772400" cy="4572000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25603" name="Picture 3" descr="http://kdm06.ru/wp-content/gallery/ya-donor/mg_5928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56057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605" name="Picture 5" descr="http://last24.info/pictures/012008/9/1975111676_156388286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1196752"/>
            <a:ext cx="4442688" cy="42484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772400" cy="11569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Знаете ли вы, что…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7504" y="620688"/>
            <a:ext cx="9036496" cy="612068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Слово «донор» происходит от лат. </a:t>
            </a:r>
            <a:r>
              <a:rPr lang="ru-RU" dirty="0" err="1" smtClean="0"/>
              <a:t>donare</a:t>
            </a:r>
            <a:r>
              <a:rPr lang="ru-RU" dirty="0" smtClean="0"/>
              <a:t> — «дарить».</a:t>
            </a:r>
          </a:p>
          <a:p>
            <a:r>
              <a:rPr lang="ru-RU" dirty="0" smtClean="0"/>
              <a:t>Чтобы обеспечить достаточное количество крови для медицинских нужд, в т.ч. производства препаратов, в стране должно быть не менее 40 доноров на 1000 жителей.</a:t>
            </a:r>
          </a:p>
          <a:p>
            <a:r>
              <a:rPr lang="ru-RU" dirty="0" smtClean="0"/>
              <a:t>Во время отдыха вся кровь человека очищается в печени 1 раз в минуту.</a:t>
            </a:r>
          </a:p>
          <a:p>
            <a:r>
              <a:rPr lang="ru-RU" dirty="0" smtClean="0"/>
              <a:t>Если соединить все сосуды человека, то они будут равны 200 тыс. км.</a:t>
            </a:r>
          </a:p>
          <a:p>
            <a:r>
              <a:rPr lang="ru-RU" dirty="0" smtClean="0"/>
              <a:t>Самый знаменитый донор в течение своей жизни за 624 раза отдал в общей сложности около 500 л крови. </a:t>
            </a:r>
          </a:p>
          <a:p>
            <a:r>
              <a:rPr lang="ru-RU" dirty="0" smtClean="0"/>
              <a:t>Новейшие способы лечения онкологических и других тяжелых болезней при регулярных переливаниях крови дают хорошие шансы на исцеление.</a:t>
            </a:r>
          </a:p>
          <a:p>
            <a:r>
              <a:rPr lang="ru-RU" dirty="0" smtClean="0"/>
              <a:t>Активные доноры реже страдают </a:t>
            </a:r>
            <a:r>
              <a:rPr lang="ru-RU" dirty="0" err="1" smtClean="0"/>
              <a:t>сердечно-сосудистыми</a:t>
            </a:r>
            <a:r>
              <a:rPr lang="ru-RU" dirty="0" smtClean="0"/>
              <a:t> заболеваниями и легче переносят кровопотерю при ДТП и других несчастных случаях.</a:t>
            </a:r>
          </a:p>
          <a:p>
            <a:r>
              <a:rPr lang="ru-RU" dirty="0" smtClean="0"/>
              <a:t>По мнению японцев, группа крови в большей степени определяет характер и индивидуальные особенности человека, чем созвездия Зодиака.</a:t>
            </a:r>
          </a:p>
          <a:p>
            <a:r>
              <a:rPr lang="ru-RU" dirty="0" smtClean="0"/>
              <a:t>Ежегодно переливание крови делают 1,5 </a:t>
            </a:r>
            <a:r>
              <a:rPr lang="ru-RU" dirty="0" err="1" smtClean="0"/>
              <a:t>млн</a:t>
            </a:r>
            <a:r>
              <a:rPr lang="ru-RU" dirty="0" smtClean="0"/>
              <a:t> россиян, а каждому третьему жителю Земли хоть раз в жизни, но придется делать переливание донорской крови.</a:t>
            </a:r>
          </a:p>
          <a:p>
            <a:r>
              <a:rPr lang="ru-RU" dirty="0" smtClean="0"/>
              <a:t>Во время Великой Отечественной войны число доноров достигало 5,5 </a:t>
            </a:r>
            <a:r>
              <a:rPr lang="ru-RU" dirty="0" err="1" smtClean="0"/>
              <a:t>млн</a:t>
            </a:r>
            <a:r>
              <a:rPr lang="ru-RU" dirty="0" smtClean="0"/>
              <a:t> человек и действующая армия получила свыше 1,7 </a:t>
            </a:r>
            <a:r>
              <a:rPr lang="ru-RU" dirty="0" err="1" smtClean="0"/>
              <a:t>млн</a:t>
            </a:r>
            <a:r>
              <a:rPr lang="ru-RU" dirty="0" smtClean="0"/>
              <a:t> л консервированной крови, которая была применена для 7 </a:t>
            </a:r>
            <a:r>
              <a:rPr lang="ru-RU" dirty="0" err="1" smtClean="0"/>
              <a:t>млн</a:t>
            </a:r>
            <a:r>
              <a:rPr lang="ru-RU" dirty="0" smtClean="0"/>
              <a:t> переливаний.</a:t>
            </a:r>
          </a:p>
          <a:p>
            <a:r>
              <a:rPr lang="ru-RU" dirty="0" smtClean="0"/>
              <a:t>По данным Всемирной организации здравоохранения, люди, постоянно сдающие кровь, живут в среднем на 5 лет дольше среднестатистического человека.</a:t>
            </a:r>
          </a:p>
          <a:p>
            <a:r>
              <a:rPr lang="ru-RU" dirty="0" smtClean="0"/>
              <a:t>Донор должен повторно прийти на станцию переливания крови в течение 6 месяцев, чтобы пройти повторную проверку, подтверждающую, что он здоров и все компоненты крови могут быть использованы для переливания нуждающимся в них людям.</a:t>
            </a:r>
          </a:p>
          <a:p>
            <a:r>
              <a:rPr lang="ru-RU" dirty="0" smtClean="0"/>
              <a:t>Донор получает возможность контролировать состояние своего здоровья за счет регулярных медицинских осмотров и бесплатных анализов на самые распространенные инфекции. Донор знает, что здоров!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7650" name="Picture 2" descr="Донорство крови. Социальная реклама. Красный крес. Red Cro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188640"/>
            <a:ext cx="4896544" cy="65158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Удивительные истории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7504" y="620688"/>
            <a:ext cx="9036496" cy="6120680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 smtClean="0"/>
              <a:t>Светлана Суворова</a:t>
            </a:r>
          </a:p>
          <a:p>
            <a:pPr>
              <a:buNone/>
            </a:pPr>
            <a:r>
              <a:rPr lang="ru-RU" dirty="0" smtClean="0"/>
              <a:t>        «Я хочу поблагодарить доноров, благодаря которым почти три года назад выжил мой новорожденный сыночек. Даня родился на 27 неделе беременности глубоко недоношенным, мы с ним почти два месяца мотались по больницам. У него была анемия тяжелой степени, поэтому несколько раз ему переливали </a:t>
            </a:r>
            <a:r>
              <a:rPr lang="ru-RU" dirty="0" err="1" smtClean="0"/>
              <a:t>эритроцитарную</a:t>
            </a:r>
            <a:r>
              <a:rPr lang="ru-RU" dirty="0" smtClean="0"/>
              <a:t> массу. Сейчас моему малышу уже 2,8. Он веселый, жизнерадостный и очень шустрый мальчик. Никто и не догадывается, какие проблемы со здоровьем были у него при рождении. Спасибо врачам и донорам, что все эти проблемы прошли практически бесследно!»</a:t>
            </a:r>
            <a:br>
              <a:rPr lang="ru-RU" dirty="0" smtClean="0"/>
            </a:br>
            <a:r>
              <a:rPr lang="ru-RU" dirty="0" smtClean="0"/>
              <a:t>Новосибирская область </a:t>
            </a:r>
          </a:p>
          <a:p>
            <a:r>
              <a:rPr lang="ru-RU" b="1" dirty="0" smtClean="0"/>
              <a:t>Альбина Сафиуллина</a:t>
            </a:r>
          </a:p>
          <a:p>
            <a:pPr>
              <a:buNone/>
            </a:pPr>
            <a:r>
              <a:rPr lang="ru-RU" dirty="0" smtClean="0"/>
              <a:t>         « В прошлом году, весной, мой муж </a:t>
            </a:r>
            <a:r>
              <a:rPr lang="ru-RU" dirty="0" err="1" smtClean="0"/>
              <a:t>Илиндар</a:t>
            </a:r>
            <a:r>
              <a:rPr lang="ru-RU" dirty="0" smtClean="0"/>
              <a:t> попал в страшную аварию под Казанью – уснул за рулем и вылетел с трассы. Скорость была высокая, машина несколько раз перевернулась… Муж остался жив, но в больницу его доставили в коме. Врачи констатировали переломы 14 костей, открытую черепно-мозговую травму и колоссальную кровопотерю. Донорская кровь – это первое, что понадобилось </a:t>
            </a:r>
            <a:r>
              <a:rPr lang="ru-RU" dirty="0" err="1" smtClean="0"/>
              <a:t>Илиндару</a:t>
            </a:r>
            <a:r>
              <a:rPr lang="ru-RU" dirty="0" smtClean="0"/>
              <a:t>. Той, что была в больнице, не хватило – врачи сделали запрос на станцию переливания крови, откуда привезли нужное количество. Сказать, что я благодарна донорам – это ничего не сказать. Я испытываю ко всем, чья кровь помогла моему супругу выжить, чувство глубочайшей признательности. Сегодня муж закончил сложное лечение. Впереди у него длительный период реабилитации. Но это не страшно. Главное, он жив, он рядом со мной и двумя нашими детьми. Низкий поклон донорам от всей нашей семьи!» Республика Татарстан </a:t>
            </a:r>
          </a:p>
          <a:p>
            <a:r>
              <a:rPr lang="ru-RU" b="1" dirty="0" smtClean="0"/>
              <a:t>Матвей </a:t>
            </a:r>
            <a:r>
              <a:rPr lang="ru-RU" b="1" dirty="0" err="1" smtClean="0"/>
              <a:t>Дарченко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        « В прошлом году мы с другом попали в серьезную дорожную аварию недалеко от Тимашевска. Столкнулись на мотоцикле с легковушкой. Оба получили серьезные травмы – у меня множественные переломы, повреждения внутренних органов. У друга – ушиб головного мозга. Ну, и крови оба потеряли немало. Если бы не доноры, не знаю, выжили бы мы с товарищем. Моим родителям доктор тогда сказал: молитесь за этих людей. Мама теперь нет-нет, да и поставит свечку за врачей и доноров, которые мне помогли. Я тоже хочу сказать им спасибо! Лечиться после аварии мне пришлось немало, но я жив и теперь уже практически здоров – недавно вот на работу вышел. И друг мой по несчастью тоже. В больнице, кстати, сильно удивились, что мы так быстро восстановились. Ведь нам говорили, что чуть ли не лежачими инвалидами останемся. Но после аварии прошло 9 месяцев, а я уже даже хожу без палочки.» Краснодарский край</a:t>
            </a:r>
          </a:p>
          <a:p>
            <a:r>
              <a:rPr lang="ru-RU" b="1" dirty="0" err="1" smtClean="0"/>
              <a:t>Асия</a:t>
            </a:r>
            <a:r>
              <a:rPr lang="ru-RU" b="1" dirty="0" smtClean="0"/>
              <a:t> Мухтарова</a:t>
            </a:r>
          </a:p>
          <a:p>
            <a:pPr>
              <a:buNone/>
            </a:pPr>
            <a:r>
              <a:rPr lang="ru-RU" dirty="0" smtClean="0"/>
              <a:t>         Ася заболела лейкозом в 2004 году, когда ей был всего годик. Болезнь вроде бы удалось победить, но в два года у девочки случился рецидив. В 2005 году ее перевезли из Астрахани в Москву — в РДКБ. А в начале 2007 года девочка полностью поправилась и вместе с мамой уехала домой. В эти два года вместились: отчаяние, надежда, несколько блоков химиотерапии, почти ежедневные переливания донорской крови, долгий поиск неродственного донора за границей и, наконец, трансплантация костного мозга... Год назад Ася выписалась из больницы. Сейчас у девочки все хорошо — учит буквы, мечтает стать балериной. Астраханская область</a:t>
            </a:r>
          </a:p>
          <a:p>
            <a:endParaRPr lang="ru-RU" dirty="0" smtClean="0"/>
          </a:p>
          <a:p>
            <a:r>
              <a:rPr lang="ru-RU" dirty="0" smtClean="0"/>
              <a:t>Информация предоставлена </a:t>
            </a:r>
            <a:r>
              <a:rPr lang="ru-RU" dirty="0" err="1" smtClean="0">
                <a:hlinkClick r:id="rId2"/>
              </a:rPr>
              <a:t>www.donors.ru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700808"/>
            <a:ext cx="8147248" cy="482453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Присоединиться к донорскому движению</a:t>
            </a:r>
          </a:p>
          <a:p>
            <a:pPr>
              <a:buNone/>
            </a:pPr>
            <a:r>
              <a:rPr lang="ru-RU" dirty="0" smtClean="0"/>
              <a:t>    Донорское движение охватывает всех, кому небезразлична судьба окружающих,</a:t>
            </a:r>
          </a:p>
          <a:p>
            <a:pPr>
              <a:buNone/>
            </a:pPr>
            <a:r>
              <a:rPr lang="ru-RU" dirty="0" smtClean="0"/>
              <a:t>    - тех, кто стремится спасать жизни, сдавая собственную кровь,</a:t>
            </a:r>
            <a:br>
              <a:rPr lang="ru-RU" dirty="0" smtClean="0"/>
            </a:br>
            <a:r>
              <a:rPr lang="ru-RU" dirty="0" smtClean="0"/>
              <a:t>- тех, кто тратит время и силы на организацию Дней донора,</a:t>
            </a:r>
            <a:br>
              <a:rPr lang="ru-RU" dirty="0" smtClean="0"/>
            </a:br>
            <a:r>
              <a:rPr lang="ru-RU" dirty="0" smtClean="0"/>
              <a:t>- тех, кто рассказывает о донорстве своим друзьям и близким,</a:t>
            </a:r>
            <a:br>
              <a:rPr lang="ru-RU" dirty="0" smtClean="0"/>
            </a:br>
            <a:r>
              <a:rPr lang="ru-RU" dirty="0" smtClean="0"/>
              <a:t>- тех, кто понимает, что добровольно и безвозмездно делиться кровью с другими – правильное решение.</a:t>
            </a:r>
          </a:p>
          <a:p>
            <a:r>
              <a:rPr lang="ru-RU" b="1" dirty="0" smtClean="0"/>
              <a:t>Присоединяйся к донорскому движению!</a:t>
            </a:r>
            <a:br>
              <a:rPr lang="ru-RU" b="1" dirty="0" smtClean="0"/>
            </a:br>
            <a:r>
              <a:rPr lang="ru-RU" b="1" dirty="0" smtClean="0"/>
              <a:t>Помочь от всего сердца может только Человек!</a:t>
            </a:r>
          </a:p>
          <a:p>
            <a:endParaRPr lang="ru-RU" dirty="0"/>
          </a:p>
        </p:txBody>
      </p:sp>
      <p:pic>
        <p:nvPicPr>
          <p:cNvPr id="28675" name="Picture 3" descr="http://i3.woman.ru/images/article/e/d/img_ed7b34ab9552163572afd333ef269aaa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t="23363" b="31639"/>
          <a:stretch>
            <a:fillRect/>
          </a:stretch>
        </p:blipFill>
        <p:spPr bwMode="auto">
          <a:xfrm>
            <a:off x="1907704" y="0"/>
            <a:ext cx="5076825" cy="16115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772400" cy="65293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Где ВЫ можете сдать кровь?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548680"/>
            <a:ext cx="8435280" cy="6309320"/>
          </a:xfrm>
        </p:spPr>
        <p:txBody>
          <a:bodyPr>
            <a:normAutofit fontScale="40000" lnSpcReduction="20000"/>
          </a:bodyPr>
          <a:lstStyle/>
          <a:p>
            <a:r>
              <a:rPr lang="ru-RU" b="1" cap="all" dirty="0" smtClean="0"/>
              <a:t>ГУЗ "Ярославская областная СПК"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        Регион: Ярославская область </a:t>
            </a:r>
            <a:br>
              <a:rPr lang="ru-RU" dirty="0" smtClean="0"/>
            </a:br>
            <a:r>
              <a:rPr lang="ru-RU" dirty="0" smtClean="0"/>
              <a:t>Район: Ярославль</a:t>
            </a:r>
            <a:br>
              <a:rPr lang="ru-RU" dirty="0" smtClean="0"/>
            </a:br>
            <a:r>
              <a:rPr lang="ru-RU" dirty="0" smtClean="0"/>
              <a:t>Город: Ярославль</a:t>
            </a:r>
            <a:br>
              <a:rPr lang="ru-RU" dirty="0" smtClean="0"/>
            </a:br>
            <a:r>
              <a:rPr lang="ru-RU" dirty="0" smtClean="0"/>
              <a:t>Адрес: 150033, г. Ярославль, </a:t>
            </a:r>
            <a:r>
              <a:rPr lang="ru-RU" dirty="0" err="1" smtClean="0"/>
              <a:t>Тутаевское</a:t>
            </a:r>
            <a:r>
              <a:rPr lang="ru-RU" dirty="0" smtClean="0"/>
              <a:t> шоссе, 95в</a:t>
            </a:r>
            <a:br>
              <a:rPr lang="ru-RU" dirty="0" smtClean="0"/>
            </a:br>
            <a:r>
              <a:rPr lang="ru-RU" dirty="0" smtClean="0"/>
              <a:t>Телефон: 4852) 56-11-65</a:t>
            </a:r>
            <a:br>
              <a:rPr lang="ru-RU" dirty="0" smtClean="0"/>
            </a:br>
            <a:r>
              <a:rPr lang="ru-RU" dirty="0" smtClean="0"/>
              <a:t>Факс: (4852) 50-12-13</a:t>
            </a:r>
            <a:br>
              <a:rPr lang="ru-RU" dirty="0" smtClean="0"/>
            </a:br>
            <a:r>
              <a:rPr lang="ru-RU" dirty="0" smtClean="0"/>
              <a:t>Время работы: </a:t>
            </a:r>
            <a:r>
              <a:rPr lang="ru-RU" dirty="0" err="1" smtClean="0"/>
              <a:t>пн-пт</a:t>
            </a:r>
            <a:r>
              <a:rPr lang="ru-RU" dirty="0" smtClean="0"/>
              <a:t> 8.00 - 12.00</a:t>
            </a:r>
            <a:br>
              <a:rPr lang="ru-RU" dirty="0" smtClean="0"/>
            </a:br>
            <a:r>
              <a:rPr lang="ru-RU" dirty="0" smtClean="0"/>
              <a:t>Руководитель: Воронин Анатолий Андреевич</a:t>
            </a:r>
            <a:br>
              <a:rPr lang="ru-RU" dirty="0" smtClean="0"/>
            </a:br>
            <a:r>
              <a:rPr lang="ru-RU" dirty="0" err="1" smtClean="0"/>
              <a:t>Email</a:t>
            </a:r>
            <a:r>
              <a:rPr lang="ru-RU" dirty="0" smtClean="0"/>
              <a:t>: </a:t>
            </a:r>
            <a:r>
              <a:rPr lang="ru-RU" dirty="0" err="1" smtClean="0"/>
              <a:t>bux_ospk.@mail.ru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Регион: Ярославская область </a:t>
            </a:r>
            <a:br>
              <a:rPr lang="ru-RU" dirty="0" smtClean="0"/>
            </a:br>
            <a:r>
              <a:rPr lang="ru-RU" dirty="0" smtClean="0"/>
              <a:t>Район: Ярославль</a:t>
            </a:r>
            <a:br>
              <a:rPr lang="ru-RU" dirty="0" smtClean="0"/>
            </a:br>
            <a:r>
              <a:rPr lang="ru-RU" dirty="0" smtClean="0"/>
              <a:t>Город: Ярославль</a:t>
            </a:r>
            <a:br>
              <a:rPr lang="ru-RU" dirty="0" smtClean="0"/>
            </a:br>
            <a:r>
              <a:rPr lang="ru-RU" dirty="0" smtClean="0"/>
              <a:t>Адрес: 150062, г. Ярославль, ул. </a:t>
            </a:r>
            <a:r>
              <a:rPr lang="ru-RU" dirty="0" err="1" smtClean="0"/>
              <a:t>Яковлевская</a:t>
            </a:r>
            <a:r>
              <a:rPr lang="ru-RU" dirty="0" smtClean="0"/>
              <a:t>, 7</a:t>
            </a:r>
            <a:br>
              <a:rPr lang="ru-RU" dirty="0" smtClean="0"/>
            </a:br>
            <a:r>
              <a:rPr lang="ru-RU" dirty="0" smtClean="0"/>
              <a:t>Телефон: (4852) 24-47-79; 24-16-52 </a:t>
            </a:r>
            <a:br>
              <a:rPr lang="ru-RU" dirty="0" smtClean="0"/>
            </a:br>
            <a:r>
              <a:rPr lang="ru-RU" dirty="0" smtClean="0"/>
              <a:t>Время работы: </a:t>
            </a:r>
            <a:r>
              <a:rPr lang="ru-RU" dirty="0" err="1" smtClean="0"/>
              <a:t>пн-чт</a:t>
            </a:r>
            <a:r>
              <a:rPr lang="ru-RU" dirty="0" smtClean="0"/>
              <a:t> 9.00 - 13.00, </a:t>
            </a:r>
            <a:r>
              <a:rPr lang="ru-RU" dirty="0" err="1" smtClean="0"/>
              <a:t>пт</a:t>
            </a:r>
            <a:r>
              <a:rPr lang="ru-RU" dirty="0" smtClean="0"/>
              <a:t> 9.00-11.00</a:t>
            </a:r>
            <a:br>
              <a:rPr lang="ru-RU" dirty="0" smtClean="0"/>
            </a:br>
            <a:r>
              <a:rPr lang="ru-RU" dirty="0" smtClean="0"/>
              <a:t>Руководитель: Белокопытов Олег Павлович</a:t>
            </a:r>
            <a:br>
              <a:rPr lang="ru-RU" dirty="0" smtClean="0"/>
            </a:br>
            <a:r>
              <a:rPr lang="ru-RU" dirty="0" err="1" smtClean="0"/>
              <a:t>Email</a:t>
            </a:r>
            <a:r>
              <a:rPr lang="ru-RU" dirty="0" smtClean="0"/>
              <a:t>: </a:t>
            </a:r>
            <a:r>
              <a:rPr lang="ru-RU" dirty="0" err="1" smtClean="0"/>
              <a:t>Elena@okb.yar.ru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cap="all" dirty="0" smtClean="0"/>
              <a:t>Отделение забора крови №1</a:t>
            </a:r>
            <a:r>
              <a:rPr lang="ru-RU" dirty="0" smtClean="0"/>
              <a:t> </a:t>
            </a:r>
          </a:p>
          <a:p>
            <a:r>
              <a:rPr lang="ru-RU" dirty="0" smtClean="0"/>
              <a:t>Регион: Ярославская область </a:t>
            </a:r>
            <a:br>
              <a:rPr lang="ru-RU" dirty="0" smtClean="0"/>
            </a:br>
            <a:r>
              <a:rPr lang="ru-RU" dirty="0" smtClean="0"/>
              <a:t>Район: Ярославль</a:t>
            </a:r>
            <a:br>
              <a:rPr lang="ru-RU" dirty="0" smtClean="0"/>
            </a:br>
            <a:r>
              <a:rPr lang="ru-RU" dirty="0" smtClean="0"/>
              <a:t>Город: Ярославль</a:t>
            </a:r>
            <a:br>
              <a:rPr lang="ru-RU" dirty="0" smtClean="0"/>
            </a:br>
            <a:r>
              <a:rPr lang="ru-RU" dirty="0" smtClean="0"/>
              <a:t>Адрес: г. Ярославль, ул. Гагарина, 12</a:t>
            </a:r>
            <a:br>
              <a:rPr lang="ru-RU" dirty="0" smtClean="0"/>
            </a:br>
            <a:r>
              <a:rPr lang="ru-RU" dirty="0" smtClean="0"/>
              <a:t>Телефон: (4852) 44-28-43</a:t>
            </a:r>
            <a:br>
              <a:rPr lang="ru-RU" dirty="0" smtClean="0"/>
            </a:br>
            <a:r>
              <a:rPr lang="ru-RU" dirty="0" smtClean="0"/>
              <a:t>Время работы: </a:t>
            </a:r>
            <a:r>
              <a:rPr lang="ru-RU" dirty="0" err="1" smtClean="0"/>
              <a:t>вт,чт</a:t>
            </a:r>
            <a:r>
              <a:rPr lang="ru-RU" dirty="0" smtClean="0"/>
              <a:t> 8.00-12.00</a:t>
            </a:r>
            <a:br>
              <a:rPr lang="ru-RU" dirty="0" smtClean="0"/>
            </a:br>
            <a:endParaRPr lang="ru-RU" dirty="0" smtClean="0"/>
          </a:p>
          <a:p>
            <a:r>
              <a:rPr lang="ru-RU" b="1" cap="all" dirty="0" smtClean="0"/>
              <a:t>Отделение забора крови №2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       Регион: Ярославская область </a:t>
            </a:r>
            <a:br>
              <a:rPr lang="ru-RU" dirty="0" smtClean="0"/>
            </a:br>
            <a:r>
              <a:rPr lang="ru-RU" dirty="0" smtClean="0"/>
              <a:t>Район: Ярославль</a:t>
            </a:r>
            <a:br>
              <a:rPr lang="ru-RU" dirty="0" smtClean="0"/>
            </a:br>
            <a:r>
              <a:rPr lang="ru-RU" dirty="0" smtClean="0"/>
              <a:t>Город: Ярославль</a:t>
            </a:r>
            <a:br>
              <a:rPr lang="ru-RU" dirty="0" smtClean="0"/>
            </a:br>
            <a:r>
              <a:rPr lang="ru-RU" dirty="0" smtClean="0"/>
              <a:t>Адрес: г. Ярославль, ул. Загородный сад, 11</a:t>
            </a:r>
            <a:br>
              <a:rPr lang="ru-RU" dirty="0" smtClean="0"/>
            </a:br>
            <a:r>
              <a:rPr lang="ru-RU" dirty="0" smtClean="0"/>
              <a:t>Телефон: (4852) 25-12-45</a:t>
            </a:r>
            <a:br>
              <a:rPr lang="ru-RU" dirty="0" smtClean="0"/>
            </a:br>
            <a:r>
              <a:rPr lang="ru-RU" dirty="0" smtClean="0"/>
              <a:t>Время работы: </a:t>
            </a:r>
            <a:r>
              <a:rPr lang="ru-RU" dirty="0" err="1" smtClean="0"/>
              <a:t>вт,чт</a:t>
            </a:r>
            <a:r>
              <a:rPr lang="ru-RU" dirty="0" smtClean="0"/>
              <a:t> 8.00-12.00</a:t>
            </a:r>
            <a:br>
              <a:rPr lang="ru-RU" dirty="0" smtClean="0"/>
            </a:br>
            <a:endParaRPr lang="ru-RU" dirty="0" smtClean="0"/>
          </a:p>
          <a:p>
            <a:r>
              <a:rPr lang="ru-RU" b="1" cap="all" dirty="0" smtClean="0"/>
              <a:t>Отделение забора крови №3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       Регион: Ярославская область </a:t>
            </a:r>
            <a:br>
              <a:rPr lang="ru-RU" dirty="0" smtClean="0"/>
            </a:br>
            <a:r>
              <a:rPr lang="ru-RU" dirty="0" smtClean="0"/>
              <a:t>Район: Ярославль</a:t>
            </a:r>
            <a:br>
              <a:rPr lang="ru-RU" dirty="0" smtClean="0"/>
            </a:br>
            <a:r>
              <a:rPr lang="ru-RU" dirty="0" smtClean="0"/>
              <a:t>Город: Ярославль</a:t>
            </a:r>
            <a:br>
              <a:rPr lang="ru-RU" dirty="0" smtClean="0"/>
            </a:br>
            <a:r>
              <a:rPr lang="ru-RU" dirty="0" smtClean="0"/>
              <a:t>Адрес: г. Ярославль, ул. Здоровья, 10</a:t>
            </a:r>
            <a:br>
              <a:rPr lang="ru-RU" dirty="0" smtClean="0"/>
            </a:br>
            <a:r>
              <a:rPr lang="ru-RU" dirty="0" smtClean="0"/>
              <a:t>Телефон: (4852) 38-28-35</a:t>
            </a:r>
            <a:br>
              <a:rPr lang="ru-RU" dirty="0" smtClean="0"/>
            </a:br>
            <a:r>
              <a:rPr lang="ru-RU" dirty="0" smtClean="0"/>
              <a:t>Время работы: </a:t>
            </a:r>
            <a:r>
              <a:rPr lang="ru-RU" dirty="0" err="1" smtClean="0"/>
              <a:t>вт,чт</a:t>
            </a:r>
            <a:r>
              <a:rPr lang="ru-RU" dirty="0" smtClean="0"/>
              <a:t> 8.00-12.00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1747" name="Picture 3" descr="http://www.yadonor.ru/common/upload/akcii/material/file/18_Donor_logo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1412776"/>
            <a:ext cx="5076825" cy="3581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Рекомендации донорам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7016" y="521296"/>
            <a:ext cx="8856984" cy="6336704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Донорство крови и ее компонентов в современной клинике – абсолютно </a:t>
            </a:r>
            <a:r>
              <a:rPr lang="ru-RU" u="sng" dirty="0" smtClean="0">
                <a:hlinkClick r:id="rId2"/>
              </a:rPr>
              <a:t>безопасный</a:t>
            </a:r>
            <a:r>
              <a:rPr lang="ru-RU" dirty="0" smtClean="0"/>
              <a:t> для здоровых людей процесс. И все же оно требует соблюдения ряда простых, но очень важных правил, которые мы собрали для вас в специальную памятку «Рекомендации донорам». Соблюдая их, вы сможете избежать нежелательных осложнений после сдачи крови.</a:t>
            </a:r>
          </a:p>
          <a:p>
            <a:pPr>
              <a:buNone/>
            </a:pPr>
            <a:r>
              <a:rPr lang="ru-RU" b="1" dirty="0" smtClean="0"/>
              <a:t>Правила безопасного донорства</a:t>
            </a:r>
          </a:p>
          <a:p>
            <a:pPr>
              <a:buNone/>
            </a:pPr>
            <a:r>
              <a:rPr lang="ru-RU" b="1" dirty="0" smtClean="0"/>
              <a:t>Перед сдачей крови</a:t>
            </a:r>
          </a:p>
          <a:p>
            <a:pPr lvl="0"/>
            <a:r>
              <a:rPr lang="ru-RU" dirty="0" smtClean="0"/>
              <a:t>Не приходите сдавать кровь, если вы чувствуете недомогание (озноб, головокружение, головную боль, слабость). Не следует сдавать кровь после ночного дежурства или просто бессонной ночи.</a:t>
            </a:r>
          </a:p>
          <a:p>
            <a:pPr lvl="0"/>
            <a:r>
              <a:rPr lang="ru-RU" dirty="0" smtClean="0"/>
              <a:t>Накануне и в день сдачи крови не рекомендуется употреблять жирную, жареную, острую и копченую пищу, а также молочные продукты, яйца и масло. </a:t>
            </a:r>
            <a:r>
              <a:rPr lang="ru-RU" b="1" dirty="0" smtClean="0"/>
              <a:t>Натощак сдавать кровь не нужно!</a:t>
            </a:r>
            <a:r>
              <a:rPr lang="ru-RU" dirty="0" smtClean="0"/>
              <a:t> Обязательно выспитесь и съешьте легкий завтрак (сладкий чай, сухое печенье, каша на воде). </a:t>
            </a:r>
          </a:p>
          <a:p>
            <a:pPr lvl="0"/>
            <a:r>
              <a:rPr lang="ru-RU" dirty="0" smtClean="0"/>
              <a:t>За 48 часов до визита на станцию переливания нельзя употреблять алкоголь, а за 72 часа — принимать лекарства, содержащие аспирин и анальгетики (эти вещества ухудшают свертываемость крови). .</a:t>
            </a:r>
          </a:p>
          <a:p>
            <a:pPr lvl="0"/>
            <a:r>
              <a:rPr lang="ru-RU" dirty="0" smtClean="0"/>
              <a:t>Не курите за час до сдачи крови. </a:t>
            </a:r>
          </a:p>
          <a:p>
            <a:pPr lvl="0"/>
            <a:r>
              <a:rPr lang="ru-RU" dirty="0" smtClean="0"/>
              <a:t>Медики установили, что лучше всего на кровопотерю организм реагирует именно в утренние часы. И чем раньше происходит </a:t>
            </a:r>
            <a:r>
              <a:rPr lang="ru-RU" dirty="0" err="1" smtClean="0"/>
              <a:t>донация</a:t>
            </a:r>
            <a:r>
              <a:rPr lang="ru-RU" dirty="0" smtClean="0"/>
              <a:t>, тем легче переносится эта процедура. После 12.00 сдавать кровь рекомендуется только постоянным донорам.</a:t>
            </a:r>
          </a:p>
          <a:p>
            <a:pPr>
              <a:buNone/>
            </a:pPr>
            <a:r>
              <a:rPr lang="ru-RU" b="1" dirty="0" smtClean="0"/>
              <a:t>После сдачи крови</a:t>
            </a:r>
          </a:p>
          <a:p>
            <a:pPr lvl="0"/>
            <a:r>
              <a:rPr lang="ru-RU" dirty="0" smtClean="0"/>
              <a:t>10–15 минут посидите спокойно и, если вы хорошо себя чувствуете (не испытываете слабости или головокружения), пройдите в буфет и выпейте сладкий чай. </a:t>
            </a:r>
          </a:p>
          <a:p>
            <a:pPr lvl="0"/>
            <a:r>
              <a:rPr lang="ru-RU" dirty="0" smtClean="0"/>
              <a:t>Если вы почувствовали головокружение, обратитесь к медперсоналу. Самый простой способ помочь себе – лечь и поднять ноги выше головы или сесть и опустить голову между колен. Ни в коем случае не пытайтесь идти или вести машину, если у вас кружится голова! </a:t>
            </a:r>
          </a:p>
          <a:p>
            <a:pPr lvl="0"/>
            <a:r>
              <a:rPr lang="ru-RU" dirty="0" smtClean="0"/>
              <a:t>В течение 3–4 часов не снимайте повязку и старайтесь ее не мочить. Это убережет вас от возникновения синяка (если синяк появился, на ночь сделайте повязку с </a:t>
            </a:r>
            <a:r>
              <a:rPr lang="ru-RU" dirty="0" err="1" smtClean="0"/>
              <a:t>гепариновой</a:t>
            </a:r>
            <a:r>
              <a:rPr lang="ru-RU" dirty="0" smtClean="0"/>
              <a:t> мазью и/или </a:t>
            </a:r>
            <a:r>
              <a:rPr lang="ru-RU" dirty="0" err="1" smtClean="0"/>
              <a:t>троксевазином</a:t>
            </a:r>
            <a:r>
              <a:rPr lang="ru-RU" dirty="0" smtClean="0"/>
              <a:t>). </a:t>
            </a:r>
          </a:p>
          <a:p>
            <a:pPr lvl="0"/>
            <a:r>
              <a:rPr lang="ru-RU" dirty="0" smtClean="0"/>
              <a:t>Не курите два часа после </a:t>
            </a:r>
            <a:r>
              <a:rPr lang="ru-RU" dirty="0" err="1" smtClean="0"/>
              <a:t>донации</a:t>
            </a:r>
            <a:r>
              <a:rPr lang="ru-RU" dirty="0" smtClean="0"/>
              <a:t>. </a:t>
            </a:r>
          </a:p>
          <a:p>
            <a:pPr lvl="0"/>
            <a:r>
              <a:rPr lang="ru-RU" dirty="0" smtClean="0"/>
              <a:t>Избегайте в этот день тяжелых физических и спортивных нагрузок, подъема тяжестей, в том числе и сумок с покупками. </a:t>
            </a:r>
          </a:p>
          <a:p>
            <a:pPr lvl="0"/>
            <a:r>
              <a:rPr lang="ru-RU" dirty="0" smtClean="0"/>
              <a:t>Полноценно и регулярно питайтесь в течение 2 суток после </a:t>
            </a:r>
            <a:r>
              <a:rPr lang="ru-RU" dirty="0" err="1" smtClean="0"/>
              <a:t>донации</a:t>
            </a:r>
            <a:r>
              <a:rPr lang="ru-RU" dirty="0" smtClean="0"/>
              <a:t> и выпивайте не менее 2 литров жидкости в день: соки, воду, некрепкий чай (алкоголь не рекомендуется). </a:t>
            </a:r>
          </a:p>
          <a:p>
            <a:pPr>
              <a:buNone/>
            </a:pPr>
            <a:r>
              <a:rPr lang="ru-RU" b="1" dirty="0" smtClean="0"/>
              <a:t>Доноры, вернитесь!</a:t>
            </a:r>
          </a:p>
          <a:p>
            <a:r>
              <a:rPr lang="ru-RU" dirty="0" smtClean="0"/>
              <a:t>Дорогие доноры, сдавшие цельную кровь! Мы очень просим вас через полгода после </a:t>
            </a:r>
            <a:r>
              <a:rPr lang="ru-RU" dirty="0" err="1" smtClean="0"/>
              <a:t>кроводачи</a:t>
            </a:r>
            <a:r>
              <a:rPr lang="ru-RU" dirty="0" smtClean="0"/>
              <a:t> снова прийти и сдать кровь там же, где вы ее уже сдавали.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5373216"/>
            <a:ext cx="7772400" cy="2483768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32771" name="Picture 3" descr="http://www.cbc.ca/news/pointofview/give_you_my_heart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88640"/>
            <a:ext cx="7887968" cy="48245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1835696" y="5229200"/>
            <a:ext cx="4572000" cy="104644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 smtClean="0"/>
          </a:p>
          <a:p>
            <a:pPr algn="ctr"/>
            <a:r>
              <a:rPr lang="ru-RU" sz="4400" b="1" dirty="0" smtClean="0">
                <a:solidFill>
                  <a:srgbClr val="C00000"/>
                </a:solidFill>
              </a:rPr>
              <a:t>Спасибо, Донор!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http://img-fotki.yandex.ru/get/4421/105854730.1f/0_842c6_e5ef5982_XL">
            <a:hlinkClick r:id="rId2"/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908720"/>
            <a:ext cx="6312024" cy="47340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О Службе крови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9024" y="404664"/>
            <a:ext cx="8784976" cy="6192688"/>
          </a:xfrm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r>
              <a:rPr lang="ru-RU" b="1" dirty="0" smtClean="0"/>
              <a:t>Служба крови — это структура, объединяющая по всей стране медицинские учреждения (или их структурные подразделения), основным видом деятельности которых является заготовка, переработка, хранение и обеспечение безопасности донорской крови и ее компонентов. </a:t>
            </a:r>
          </a:p>
          <a:p>
            <a:r>
              <a:rPr lang="ru-RU" dirty="0" smtClean="0"/>
              <a:t>Служба крови — связующий элемент между донором и пациентом, нуждающимся в переливании крови.</a:t>
            </a:r>
          </a:p>
          <a:p>
            <a:pPr>
              <a:buNone/>
            </a:pPr>
            <a:r>
              <a:rPr lang="ru-RU" b="1" dirty="0" smtClean="0"/>
              <a:t>Задачи Службы крови:</a:t>
            </a:r>
          </a:p>
          <a:p>
            <a:r>
              <a:rPr lang="ru-RU" b="1" dirty="0" smtClean="0"/>
              <a:t>Обеспечение медицинских учреждений компонентами крови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Для этого Служба крови организует работу с донорами по получению донорской крови, обследованию, а также работы по разделению крови на компоненты, хранению ее в специальных условиях и транспортировке в лечебные учреждения.</a:t>
            </a:r>
          </a:p>
          <a:p>
            <a:r>
              <a:rPr lang="ru-RU" b="1" dirty="0" smtClean="0"/>
              <a:t>Развитие добровольного донорства крови в России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Как показывает отечественная и мировая практика, развитие безвозмездного и регулярного донорства крови является главным условием обеспечения максимальной безопасности компонентов крови для реципиентов и эффективного функционирования Службы крови. Добровольные доноры, стремящиеся помочь не за вознаграждение, представляют более достоверную информацию о своем здоровье. Регулярные доноры систематически проходят обследования, знают, что здоровы и что их кровь поможет тем, кто в ней нуждается.</a:t>
            </a:r>
          </a:p>
          <a:p>
            <a:r>
              <a:rPr lang="ru-RU" b="1" dirty="0" smtClean="0"/>
              <a:t>Эффективная деятельность Службы крови немыслима без участия общества в целом, его гражданских институтов, бизнеса, инициативы частных лиц.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 descr="http://xn--j1ahdh.xn--p1ai/uploads/posts/2012-09/1348713192_1244340911_stan-donorom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980728"/>
            <a:ext cx="7758076" cy="45752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Добровольно и безвозмездно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620688"/>
            <a:ext cx="8784976" cy="6120680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smtClean="0"/>
              <a:t>Задачей Службы крови является развитие именно добровольного и безвозмездного донорства крови и ее компонентов. Этим опытом обладают страны Европы и США. Эффективность развития донорского движения по такому сценарию подтверждается цифрами: в среднем донорская активность в Европе составляет 40 доноров на тысячу </a:t>
            </a:r>
            <a:r>
              <a:rPr lang="ru-RU" b="1" dirty="0" err="1" smtClean="0"/>
              <a:t>донороспособного</a:t>
            </a:r>
            <a:r>
              <a:rPr lang="ru-RU" b="1" dirty="0" smtClean="0"/>
              <a:t> населения, в США — 60. 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Донорство — благородное дело помощи — должно быть бескорыстно. </a:t>
            </a:r>
          </a:p>
          <a:p>
            <a:pPr>
              <a:buNone/>
            </a:pPr>
            <a:r>
              <a:rPr lang="ru-RU" b="1" dirty="0" smtClean="0"/>
              <a:t>      Почему?</a:t>
            </a:r>
          </a:p>
          <a:p>
            <a:r>
              <a:rPr lang="ru-RU" dirty="0" smtClean="0"/>
              <a:t>Кровь не должна становиться коммерческим продуктом. Когда донорство крови является источником финансовой выгоды, существенно возрастает риск привлечения к донорству людей, нуждающихся в деньгах. Многочисленные исследования показывают, что материальная мотивация доноров — это основной фактор риска. При сдаче крови, зачастую эти люди скрывают истинное состояние здоровья, и как следствие возрастет риск забора инфицированной крови. Конечно, такая кровь выявляется и уничтожается, но таким образом время и инструменты расходуются на «псевдо помощь». </a:t>
            </a:r>
          </a:p>
          <a:p>
            <a:r>
              <a:rPr lang="ru-RU" dirty="0" smtClean="0"/>
              <a:t>Добровольные доноры являются основой обеспечения безопасных запасов крови и ее компонентов для последующего переливания реципиентам. По последним данным Всемирной организации здравоохранения в отношении донорства крови, 62 страны достигли уровня 100-процентного добровольного донорства, включая Таиланд, Турцию и Уганду, достигших этой отметки совсем недавно. </a:t>
            </a:r>
          </a:p>
          <a:p>
            <a:r>
              <a:rPr lang="ru-RU" dirty="0" smtClean="0"/>
              <a:t>Делать добро за деньги невозможно, высшая ценность жизни — бескорыстная помощь другому человеку. </a:t>
            </a:r>
          </a:p>
          <a:p>
            <a:r>
              <a:rPr lang="ru-RU" dirty="0" smtClean="0"/>
              <a:t>Увеличение количества безвозмездных доноров в стране — это показатель улучшения социального климата, показатель усиления позиций гражданского общества.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9459" name="Picture 3" descr="http://sob.ru/upimg/news_item_images/7098_yandex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60648"/>
            <a:ext cx="8604448" cy="62152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72400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C00000"/>
                </a:solidFill>
              </a:rPr>
              <a:t>Кто может стать донором крови?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548680"/>
            <a:ext cx="8856984" cy="612068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С одной стороны, стать донором может абсолютно любой здоровый гражданин Российской Федерации, если он старше 18 лет, не имеет противопоказаний к донорству, а его вес больше 50 кг.</a:t>
            </a:r>
          </a:p>
          <a:p>
            <a:r>
              <a:rPr lang="ru-RU" dirty="0" smtClean="0"/>
              <a:t>С другой стороны, стать донором крови может только Человек с большой буквы. Человек, который готов встать пораньше, </a:t>
            </a:r>
            <a:r>
              <a:rPr lang="ru-RU" b="1" dirty="0" smtClean="0"/>
              <a:t>потратить свое время, чтобы спасти чью-то жизнь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ПРОТИВОПОКАЗАНИЯ</a:t>
            </a:r>
          </a:p>
          <a:p>
            <a:pPr>
              <a:buNone/>
            </a:pPr>
            <a:r>
              <a:rPr lang="ru-RU" dirty="0" smtClean="0"/>
              <a:t>        Перед сдачей крови донор проходит бесплатное медицинское обследование, которое включает в себя осмотр терапевтом и предварительное лабораторное исследование.</a:t>
            </a:r>
          </a:p>
          <a:p>
            <a:pPr>
              <a:buNone/>
            </a:pPr>
            <a:r>
              <a:rPr lang="ru-RU" dirty="0" smtClean="0"/>
              <a:t>        При этом есть ряд противопоказаний к донорству: абсолютных, то есть независящих от давности заболевания и результатов лечения, и временных — действующих лишь определенный срок. </a:t>
            </a:r>
          </a:p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hlinkClick r:id=""/>
              </a:rPr>
              <a:t>Абсолютными</a:t>
            </a:r>
            <a:r>
              <a:rPr lang="ru-RU" dirty="0" smtClean="0"/>
              <a:t> противопоказаниями является наличие таких серьезных заболеваний как ВИЧ-инфекция, сифилис, вирусные гепатиты, туберкулез, болезни крови, онкологические болезни и другие. </a:t>
            </a:r>
          </a:p>
          <a:p>
            <a:pPr>
              <a:buNone/>
            </a:pPr>
            <a:r>
              <a:rPr lang="ru-RU" dirty="0" smtClean="0"/>
              <a:t>      Наличие противопоказаний к донорству крови не означает, что вы не можете внести свой вклад в развитие добровольного донорства крови! Вы можете стать волонтером, и помочь  развитию Донорскому движению. </a:t>
            </a:r>
            <a:br>
              <a:rPr lang="ru-RU" dirty="0" smtClean="0"/>
            </a:br>
            <a:endParaRPr lang="ru-RU" dirty="0" smtClean="0"/>
          </a:p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  <a:hlinkClick r:id=""/>
              </a:rPr>
              <a:t>Временные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smtClean="0"/>
              <a:t>противопоказания имеют различные сроки в зависимости от причины. Самыми распространенными запретами являются: удаление зуба (10 дней), нанесение татуировки, </a:t>
            </a:r>
            <a:r>
              <a:rPr lang="ru-RU" dirty="0" err="1" smtClean="0"/>
              <a:t>пирсинг</a:t>
            </a:r>
            <a:r>
              <a:rPr lang="ru-RU" dirty="0" smtClean="0"/>
              <a:t> или лечение иглоукалыванием (1 год), ангина, грипп, ОРВИ (1 месяц с момента выздоровления), менструация (5 дней), аборт (6 месяцев), период беременности и лактации (1 год после родов, 3 месяца после окончания лактации), прививки.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://avia-blog4you.ru/wp-content/uploads/2012/04/68971651113321451851514223226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548680"/>
            <a:ext cx="8239828" cy="54726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Кому именно нужны переливания крови? 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980728"/>
            <a:ext cx="8784976" cy="568863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Донорская кровь и препараты крови нужны очень многим:</a:t>
            </a:r>
          </a:p>
          <a:p>
            <a:pPr lvl="0"/>
            <a:r>
              <a:rPr lang="ru-RU" dirty="0" smtClean="0"/>
              <a:t>людям, пострадавшим в авариях, получившим тяжелые травмы, ожоги, потерявшим много крови в результате несчастных случаев;</a:t>
            </a:r>
          </a:p>
          <a:p>
            <a:pPr lvl="0"/>
            <a:r>
              <a:rPr lang="ru-RU" dirty="0" smtClean="0"/>
              <a:t>больным, нуждающимся в самых различных операциях, включая протезирование, трансплантацию органов, операции на сердце и сосудах;</a:t>
            </a:r>
          </a:p>
          <a:p>
            <a:pPr lvl="0"/>
            <a:r>
              <a:rPr lang="ru-RU" dirty="0" smtClean="0"/>
              <a:t>некоторым роженицам и новорожденным младенцам;</a:t>
            </a:r>
          </a:p>
          <a:p>
            <a:pPr lvl="0"/>
            <a:r>
              <a:rPr lang="ru-RU" dirty="0" smtClean="0"/>
              <a:t>пациентам с заболеваниями крови (лейкоз, </a:t>
            </a:r>
            <a:r>
              <a:rPr lang="ru-RU" dirty="0" err="1" smtClean="0"/>
              <a:t>апластическая</a:t>
            </a:r>
            <a:r>
              <a:rPr lang="ru-RU" dirty="0" smtClean="0"/>
              <a:t> анемия, некоторые наследственные болезни);</a:t>
            </a:r>
          </a:p>
          <a:p>
            <a:pPr lvl="0"/>
            <a:r>
              <a:rPr lang="ru-RU" dirty="0" smtClean="0"/>
              <a:t>больным онкологическими заболеваниями, проходящим химиотерапию. </a:t>
            </a:r>
          </a:p>
          <a:p>
            <a:r>
              <a:rPr lang="ru-RU" dirty="0" smtClean="0"/>
              <a:t>Человек, получающий переливания донорской крови, называется </a:t>
            </a:r>
            <a:r>
              <a:rPr lang="ru-RU" b="1" dirty="0" smtClean="0"/>
              <a:t>реципиентом. </a:t>
            </a:r>
            <a:r>
              <a:rPr lang="ru-RU" dirty="0" smtClean="0"/>
              <a:t>Некоторым реципиентам бывает нужно лишь однократное переливание, чтобы компенсировать кровопотерю. Некоторым нужны систематические переливания компонентов крови в течение многих месяцев или даже лет – например, во время лечения лейкоза или </a:t>
            </a:r>
            <a:r>
              <a:rPr lang="ru-RU" dirty="0" err="1" smtClean="0"/>
              <a:t>апластической</a:t>
            </a:r>
            <a:r>
              <a:rPr lang="ru-RU" dirty="0" smtClean="0"/>
              <a:t> анемии. Наконец, есть болезни (гемофилия, талассемия и т. п.), при которых переливания компонентов и препаратов крови нужны всю жизнь. Поэтому можно без преувеличения сказать, что каждая порция донорской крови необходима для спасения чьей-то жизни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226</TotalTime>
  <Words>825</Words>
  <Application>Microsoft Office PowerPoint</Application>
  <PresentationFormat>Экран (4:3)</PresentationFormat>
  <Paragraphs>98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Справедливость</vt:lpstr>
      <vt:lpstr>Ваша кровь спасет жизнь!</vt:lpstr>
      <vt:lpstr>Слайд 2</vt:lpstr>
      <vt:lpstr>О Службе крови </vt:lpstr>
      <vt:lpstr>Слайд 4</vt:lpstr>
      <vt:lpstr>Добровольно и безвозмездно </vt:lpstr>
      <vt:lpstr>Слайд 6</vt:lpstr>
      <vt:lpstr> Кто может стать донором крови? </vt:lpstr>
      <vt:lpstr>Слайд 8</vt:lpstr>
      <vt:lpstr>Кому именно нужны переливания крови?  </vt:lpstr>
      <vt:lpstr>Слайд 10</vt:lpstr>
      <vt:lpstr>Какие существуют виды сдачи крови ?</vt:lpstr>
      <vt:lpstr>Слайд 12</vt:lpstr>
      <vt:lpstr>Знаете ли вы, что… </vt:lpstr>
      <vt:lpstr>Слайд 14</vt:lpstr>
      <vt:lpstr>Удивительные истории </vt:lpstr>
      <vt:lpstr>Слайд 16</vt:lpstr>
      <vt:lpstr>Где ВЫ можете сдать кровь? </vt:lpstr>
      <vt:lpstr>Рекомендации донорам  </vt:lpstr>
      <vt:lpstr>Слайд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sib</dc:creator>
  <cp:lastModifiedBy>sib</cp:lastModifiedBy>
  <cp:revision>25</cp:revision>
  <dcterms:created xsi:type="dcterms:W3CDTF">2013-01-30T10:33:41Z</dcterms:created>
  <dcterms:modified xsi:type="dcterms:W3CDTF">2013-02-01T11:06:35Z</dcterms:modified>
</cp:coreProperties>
</file>